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78ADC-07DD-46EC-B9A0-DAA611347BC5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89DC3-99CF-472C-BEE4-7ECFEA3E8A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6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CD73-E311-48CC-9266-4650E9BCF612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B20-3DAD-49E6-B9F2-5DDD8CF6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18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CD73-E311-48CC-9266-4650E9BCF612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B20-3DAD-49E6-B9F2-5DDD8CF6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82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CD73-E311-48CC-9266-4650E9BCF612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B20-3DAD-49E6-B9F2-5DDD8CF6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01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CD73-E311-48CC-9266-4650E9BCF612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B20-3DAD-49E6-B9F2-5DDD8CF6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CD73-E311-48CC-9266-4650E9BCF612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B20-3DAD-49E6-B9F2-5DDD8CF6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39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CD73-E311-48CC-9266-4650E9BCF612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B20-3DAD-49E6-B9F2-5DDD8CF6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98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CD73-E311-48CC-9266-4650E9BCF612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B20-3DAD-49E6-B9F2-5DDD8CF6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0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CD73-E311-48CC-9266-4650E9BCF612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B20-3DAD-49E6-B9F2-5DDD8CF6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84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CD73-E311-48CC-9266-4650E9BCF612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B20-3DAD-49E6-B9F2-5DDD8CF6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85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CD73-E311-48CC-9266-4650E9BCF612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B20-3DAD-49E6-B9F2-5DDD8CF6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10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DCD73-E311-48CC-9266-4650E9BCF612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C2EB20-3DAD-49E6-B9F2-5DDD8CF6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17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DCD73-E311-48CC-9266-4650E9BCF612}" type="datetimeFigureOut">
              <a:rPr lang="ru-RU" smtClean="0"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2EB20-3DAD-49E6-B9F2-5DDD8CF6C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61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6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293096"/>
            <a:ext cx="3240360" cy="1345704"/>
          </a:xfrm>
        </p:spPr>
        <p:txBody>
          <a:bodyPr>
            <a:noAutofit/>
          </a:bodyPr>
          <a:lstStyle/>
          <a:p>
            <a:r>
              <a:rPr lang="ru-RU" sz="17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ru-RU" sz="17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02624" cy="331236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Где труд,</a:t>
            </a:r>
            <a:br>
              <a:rPr lang="ru-RU" sz="6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67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там и счастье </a:t>
            </a:r>
            <a:endParaRPr lang="ru-RU" sz="67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0cc79e43a41cbe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08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200"/>
                                  </p:stCondLst>
                                  <p:iterate type="lt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801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26000" r="-2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789040"/>
            <a:ext cx="1872258" cy="24963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196752"/>
            <a:ext cx="2808312" cy="4464497"/>
          </a:xfrm>
        </p:spPr>
        <p:txBody>
          <a:bodyPr>
            <a:normAutofit/>
          </a:bodyPr>
          <a:lstStyle/>
          <a:p>
            <a:endParaRPr lang="ru-RU" sz="1800" b="1" dirty="0" smtClean="0">
              <a:latin typeface="Monotype Corsiva" pitchFamily="66" charset="0"/>
            </a:endParaRPr>
          </a:p>
          <a:p>
            <a:endParaRPr lang="ru-RU" sz="1800" b="1" dirty="0">
              <a:latin typeface="Monotype Corsiva" pitchFamily="66" charset="0"/>
            </a:endParaRPr>
          </a:p>
          <a:p>
            <a:endParaRPr lang="ru-RU" sz="1800" b="1" dirty="0" smtClean="0">
              <a:latin typeface="Monotype Corsiva" pitchFamily="66" charset="0"/>
            </a:endParaRPr>
          </a:p>
          <a:p>
            <a:r>
              <a:rPr lang="ru-RU" sz="1800" b="1" dirty="0" smtClean="0">
                <a:latin typeface="Monotype Corsiva" pitchFamily="66" charset="0"/>
              </a:rPr>
              <a:t>Для ребенка очень важен ручной труд (изготовление поделок, собирание </a:t>
            </a:r>
            <a:r>
              <a:rPr lang="ru-RU" sz="1800" b="1" dirty="0" err="1" smtClean="0">
                <a:latin typeface="Monotype Corsiva" pitchFamily="66" charset="0"/>
              </a:rPr>
              <a:t>пазлов</a:t>
            </a:r>
            <a:r>
              <a:rPr lang="ru-RU" sz="1800" b="1" dirty="0" smtClean="0">
                <a:latin typeface="Monotype Corsiva" pitchFamily="66" charset="0"/>
              </a:rPr>
              <a:t>, конструирование…), в процессе которого у детей вырабатывается усидчивость, формируются эстетические чувства.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836712"/>
            <a:ext cx="2016224" cy="26882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64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26000" r="-2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435861"/>
            <a:ext cx="3168650" cy="427361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196752"/>
            <a:ext cx="3024336" cy="4608513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endParaRPr lang="ru-RU" dirty="0" smtClean="0"/>
          </a:p>
          <a:p>
            <a:r>
              <a:rPr lang="ru-RU" sz="1800" b="1" dirty="0" smtClean="0">
                <a:latin typeface="Monotype Corsiva" pitchFamily="66" charset="0"/>
              </a:rPr>
              <a:t>Не смотря на то, что основная часть нашей жизни проходит в работе, у нас остается время и на отдых.</a:t>
            </a:r>
            <a:endParaRPr lang="ru-RU" sz="18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146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26000" r="-2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26" y="620689"/>
            <a:ext cx="3107793" cy="23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268761"/>
            <a:ext cx="3024336" cy="4536504"/>
          </a:xfrm>
        </p:spPr>
        <p:txBody>
          <a:bodyPr/>
          <a:lstStyle/>
          <a:p>
            <a:endParaRPr lang="ru-RU" sz="1800" b="1" dirty="0" smtClean="0">
              <a:latin typeface="Monotype Corsiva" pitchFamily="66" charset="0"/>
            </a:endParaRPr>
          </a:p>
          <a:p>
            <a:endParaRPr lang="ru-RU" sz="1800" b="1" dirty="0">
              <a:latin typeface="Monotype Corsiva" pitchFamily="66" charset="0"/>
            </a:endParaRPr>
          </a:p>
          <a:p>
            <a:endParaRPr lang="ru-RU" sz="1800" b="1" dirty="0" smtClean="0">
              <a:latin typeface="Monotype Corsiva" pitchFamily="66" charset="0"/>
            </a:endParaRPr>
          </a:p>
          <a:p>
            <a:endParaRPr lang="ru-RU" sz="1800" b="1" dirty="0">
              <a:latin typeface="Monotype Corsiva" pitchFamily="66" charset="0"/>
            </a:endParaRPr>
          </a:p>
          <a:p>
            <a:endParaRPr lang="ru-RU" sz="1800" b="1" dirty="0" smtClean="0">
              <a:latin typeface="Monotype Corsiva" pitchFamily="66" charset="0"/>
            </a:endParaRPr>
          </a:p>
          <a:p>
            <a:r>
              <a:rPr lang="ru-RU" sz="1800" b="1" dirty="0" smtClean="0">
                <a:latin typeface="Monotype Corsiva" pitchFamily="66" charset="0"/>
              </a:rPr>
              <a:t>Нет ни чего прекраснее отдыха на оз. Байкал.</a:t>
            </a:r>
            <a:endParaRPr lang="ru-RU" b="1" dirty="0" smtClean="0"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9623" y="3173432"/>
            <a:ext cx="1750326" cy="2360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186364"/>
            <a:ext cx="1838778" cy="24608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604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26000" r="-18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908720"/>
            <a:ext cx="2951163" cy="21949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196752"/>
            <a:ext cx="2952328" cy="4608513"/>
          </a:xfrm>
        </p:spPr>
        <p:txBody>
          <a:bodyPr>
            <a:normAutofit/>
          </a:bodyPr>
          <a:lstStyle/>
          <a:p>
            <a:endParaRPr lang="ru-RU" sz="1800" b="1" dirty="0" smtClean="0">
              <a:latin typeface="Monotype Corsiva" pitchFamily="66" charset="0"/>
            </a:endParaRPr>
          </a:p>
          <a:p>
            <a:endParaRPr lang="ru-RU" sz="1800" b="1" dirty="0">
              <a:latin typeface="Monotype Corsiva" pitchFamily="66" charset="0"/>
            </a:endParaRPr>
          </a:p>
          <a:p>
            <a:r>
              <a:rPr lang="ru-RU" sz="1800" b="1" dirty="0" smtClean="0">
                <a:latin typeface="Monotype Corsiva" pitchFamily="66" charset="0"/>
              </a:rPr>
              <a:t>Поход в музей или парк то же отличный отдых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456" y="3068960"/>
            <a:ext cx="2110366" cy="2846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02" y="3573017"/>
            <a:ext cx="2719317" cy="20162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166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26000" r="-2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498" y="620688"/>
            <a:ext cx="2315324" cy="31227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15616" y="1196752"/>
            <a:ext cx="3240360" cy="4536505"/>
          </a:xfrm>
        </p:spPr>
        <p:txBody>
          <a:bodyPr>
            <a:normAutofit/>
          </a:bodyPr>
          <a:lstStyle/>
          <a:p>
            <a:endParaRPr lang="ru-RU" sz="1800" b="1" dirty="0" smtClean="0">
              <a:latin typeface="Monotype Corsiva" pitchFamily="66" charset="0"/>
            </a:endParaRPr>
          </a:p>
          <a:p>
            <a:endParaRPr lang="ru-RU" sz="1800" b="1" dirty="0">
              <a:latin typeface="Monotype Corsiva" pitchFamily="66" charset="0"/>
            </a:endParaRPr>
          </a:p>
          <a:p>
            <a:r>
              <a:rPr lang="ru-RU" sz="1800" b="1" dirty="0" smtClean="0">
                <a:latin typeface="Monotype Corsiva" pitchFamily="66" charset="0"/>
              </a:rPr>
              <a:t>Отдых на природе – это не только полезно, но и интересно!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852936"/>
            <a:ext cx="1729459" cy="283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996952"/>
            <a:ext cx="2182374" cy="294340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9499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26000" r="-2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908720"/>
            <a:ext cx="3456384" cy="5217443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Monotype Corsiva" pitchFamily="66" charset="0"/>
              </a:rPr>
              <a:t>Предлагайте такие дела,  в которых чередовались бы сложные и простые, интересные и скучные операции, предоставляйте им роль организатора и исполнителя дела.</a:t>
            </a:r>
          </a:p>
          <a:p>
            <a:r>
              <a:rPr lang="ru-RU" sz="1400" b="1" dirty="0" smtClean="0">
                <a:latin typeface="Monotype Corsiva" pitchFamily="66" charset="0"/>
              </a:rPr>
              <a:t>Правильно оценивайте возможности детей. Родительские поручения должны соответствовать возрасту ребенка и доставлять удовольствие. Учитывайте его индивидуальные способности.</a:t>
            </a:r>
          </a:p>
          <a:p>
            <a:r>
              <a:rPr lang="ru-RU" sz="1400" b="1" dirty="0" smtClean="0">
                <a:latin typeface="Monotype Corsiva" pitchFamily="66" charset="0"/>
              </a:rPr>
              <a:t>Привлекая малыша к домашним обязанностям , воспитывайте в нем привычку заботится об окружающих его людях.</a:t>
            </a:r>
          </a:p>
          <a:p>
            <a:r>
              <a:rPr lang="ru-RU" sz="1400" b="1" dirty="0" smtClean="0">
                <a:latin typeface="Monotype Corsiva" pitchFamily="66" charset="0"/>
              </a:rPr>
              <a:t>Уважайте интерес ребенка к любому виду труда и не заглушайте его стремления к самостоятельности.</a:t>
            </a:r>
          </a:p>
          <a:p>
            <a:r>
              <a:rPr lang="ru-RU" sz="1400" b="1" dirty="0" smtClean="0">
                <a:latin typeface="Monotype Corsiva" pitchFamily="66" charset="0"/>
              </a:rPr>
              <a:t>Воспитывая у детей уважение к чужому труду. Рассказывайте детям об особенностях  своей профессии и профессиях близких родственников, соседей, друзей.</a:t>
            </a:r>
            <a:endParaRPr lang="ru-RU" sz="1400" b="1" dirty="0"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99592" y="1124744"/>
            <a:ext cx="3672408" cy="4608512"/>
          </a:xfrm>
        </p:spPr>
        <p:txBody>
          <a:bodyPr>
            <a:normAutofit fontScale="92500"/>
          </a:bodyPr>
          <a:lstStyle/>
          <a:p>
            <a:pPr algn="ctr"/>
            <a:r>
              <a:rPr lang="ru-RU" sz="1800" b="1" dirty="0" smtClean="0">
                <a:latin typeface="Monotype Corsiva" pitchFamily="66" charset="0"/>
              </a:rPr>
              <a:t>В заключении хотелось бы дать несколько рекомендаций по приобщению детей к труду:</a:t>
            </a:r>
          </a:p>
          <a:p>
            <a:pPr marL="285750" indent="-285750" algn="ctr">
              <a:buFont typeface="Arial" pitchFamily="34" charset="0"/>
              <a:buChar char="•"/>
            </a:pPr>
            <a:endParaRPr lang="ru-RU" sz="1800" b="1" dirty="0">
              <a:latin typeface="Monotype Corsiva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-      Не освобождайте ребенка от трудовых   обязанностей . Не воспитывайте из него потребителя. Не забывайте известную поговорку «Родители трудолюбивы – дети не ленивы».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Помните: у детей должны быть разовые и постоянные обязанности.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Любое новое дело нужно выполнять совместно.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Вырабатывайте у детей привычку к постоянной занятости.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Соблюдайте последовательность в своих требованиях. Проявляйте тактичность при оценивании результатов детского труда.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latin typeface="Monotype Corsiva" pitchFamily="66" charset="0"/>
              </a:rPr>
              <a:t>Поддерживайте у детей интерес к труду. Поручая непривычное для них дело, давайте им творческие задачи и избегайте чрезмерной опеки при их решении.</a:t>
            </a:r>
          </a:p>
          <a:p>
            <a:pPr marL="285750" indent="-285750">
              <a:buFontTx/>
              <a:buChar char="-"/>
            </a:pPr>
            <a:endParaRPr lang="ru-RU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15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36496" cy="6741368"/>
          </a:xfrm>
        </p:spPr>
      </p:pic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2843808" y="1412775"/>
            <a:ext cx="4680520" cy="4104457"/>
          </a:xfrm>
        </p:spPr>
        <p:txBody>
          <a:bodyPr>
            <a:normAutofit/>
          </a:bodyPr>
          <a:lstStyle/>
          <a:p>
            <a:pPr algn="ctr"/>
            <a:endParaRPr lang="ru-RU" sz="4400" b="1" dirty="0" smtClean="0">
              <a:latin typeface="Monotype Corsiva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Monotype Corsiva" pitchFamily="66" charset="0"/>
              </a:rPr>
              <a:t>Спасибо за внимание!</a:t>
            </a:r>
            <a:endParaRPr lang="ru-RU" sz="6000" b="1" dirty="0">
              <a:solidFill>
                <a:srgbClr val="FFC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885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27000" r="-20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/>
        </p:blipFill>
        <p:spPr>
          <a:xfrm>
            <a:off x="4716016" y="1628800"/>
            <a:ext cx="3600400" cy="32403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187624" y="764704"/>
            <a:ext cx="3384375" cy="5361459"/>
          </a:xfrm>
        </p:spPr>
        <p:txBody>
          <a:bodyPr>
            <a:normAutofit fontScale="92500" lnSpcReduction="10000"/>
          </a:bodyPr>
          <a:lstStyle/>
          <a:p>
            <a:endParaRPr lang="ru-RU" b="1" dirty="0" smtClean="0"/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Семья – это счастье, любовь и удача,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Семья – это праздник, семейные даты,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Подарки, покупки, приятные траты.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Семья – это труд, друг о друге забота, 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Семья – это много домашней работы.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Семья – это важно!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Семья – это сложно!</a:t>
            </a:r>
          </a:p>
          <a:p>
            <a:pPr algn="just"/>
            <a:r>
              <a:rPr lang="ru-RU" sz="2400" b="1" dirty="0" smtClean="0">
                <a:latin typeface="Monotype Corsiva" pitchFamily="66" charset="0"/>
              </a:rPr>
              <a:t>Но счастливо жить одному невозможно!</a:t>
            </a:r>
            <a:endParaRPr lang="ru-RU" sz="24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60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9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88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80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60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6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7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t="-32000" r="-22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836712"/>
            <a:ext cx="3672409" cy="46085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476672"/>
            <a:ext cx="3312368" cy="5649491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sz="4000" dirty="0" smtClean="0"/>
          </a:p>
          <a:p>
            <a:r>
              <a:rPr lang="ru-RU" sz="4400" b="1" dirty="0" smtClean="0">
                <a:latin typeface="Monotype Corsiva" pitchFamily="66" charset="0"/>
              </a:rPr>
              <a:t>Каждый из нас так или иначе борется за счастье своих детей. </a:t>
            </a:r>
          </a:p>
          <a:p>
            <a:r>
              <a:rPr lang="ru-RU" sz="4400" b="1" dirty="0" smtClean="0">
                <a:latin typeface="Monotype Corsiva" pitchFamily="66" charset="0"/>
              </a:rPr>
              <a:t>Но к сожалению наш мир жесток! </a:t>
            </a:r>
          </a:p>
          <a:p>
            <a:r>
              <a:rPr lang="ru-RU" sz="4400" b="1" dirty="0" smtClean="0">
                <a:latin typeface="Monotype Corsiva" pitchFamily="66" charset="0"/>
              </a:rPr>
              <a:t>Ни все дети могут родиться в семье с любящими их родителями и ощутить тепло родительской любви!</a:t>
            </a:r>
          </a:p>
          <a:p>
            <a:r>
              <a:rPr lang="ru-RU" sz="4400" b="1" dirty="0" smtClean="0">
                <a:latin typeface="Monotype Corsiva" pitchFamily="66" charset="0"/>
              </a:rPr>
              <a:t>На нашем жизненном пути появился такой ребенок и мы не задумываясь приняли его в свою семью, окружив его родительской любовью и семейным теплом. </a:t>
            </a:r>
          </a:p>
          <a:p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24057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10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29000" r="-20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628800"/>
            <a:ext cx="3385070" cy="33214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692696"/>
            <a:ext cx="3384376" cy="5433467"/>
          </a:xfrm>
        </p:spPr>
        <p:txBody>
          <a:bodyPr>
            <a:normAutofit/>
          </a:bodyPr>
          <a:lstStyle/>
          <a:p>
            <a:pPr algn="ctr"/>
            <a:endParaRPr lang="ru-RU" sz="2000" b="1" dirty="0" smtClean="0">
              <a:latin typeface="Monotype Corsiva" pitchFamily="66" charset="0"/>
            </a:endParaRP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Тема нашей презентации «Где труд, там и счастье!»</a:t>
            </a:r>
          </a:p>
          <a:p>
            <a:endParaRPr lang="ru-RU" sz="1800" b="1" dirty="0" smtClean="0">
              <a:latin typeface="Monotype Corsiva" pitchFamily="66" charset="0"/>
            </a:endParaRPr>
          </a:p>
          <a:p>
            <a:r>
              <a:rPr lang="ru-RU" sz="1800" b="1" dirty="0" smtClean="0">
                <a:latin typeface="Monotype Corsiva" pitchFamily="66" charset="0"/>
              </a:rPr>
              <a:t>И прежде чем рассказать, что нам дает труд в нашей семье, я хочу процитировать слова Константина Дмитриевича Ушинского:</a:t>
            </a:r>
          </a:p>
          <a:p>
            <a:r>
              <a:rPr lang="ru-RU" sz="1800" b="1" dirty="0" smtClean="0">
                <a:latin typeface="Monotype Corsiva" pitchFamily="66" charset="0"/>
              </a:rPr>
              <a:t>«Лучшая форма наследства, оставляемого родителями своим детям – это не деньги, не вещи и даже не образование, а воспитание трудолюбия, которое является одним из важнейших условий человеческого счастья.»</a:t>
            </a:r>
          </a:p>
          <a:p>
            <a:endParaRPr lang="ru-RU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24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1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20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6000" t="-26000" r="-20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3213">
            <a:off x="4900310" y="927774"/>
            <a:ext cx="1862502" cy="13968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268760"/>
            <a:ext cx="3240360" cy="4608512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800" b="1" dirty="0" smtClean="0">
                <a:latin typeface="Monotype Corsiva" pitchFamily="66" charset="0"/>
              </a:rPr>
              <a:t>Любой ребенок должен понимать, что он является полноценным членом семьи, от которого ждут посильной помощи. Трех летний малыш может собрать игрушки, положить на место книжки, подать к столу ложки….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267">
            <a:off x="6585824" y="3960231"/>
            <a:ext cx="1935989" cy="145199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9017">
            <a:off x="5091042" y="3243416"/>
            <a:ext cx="1347614" cy="17968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612" y="1988840"/>
            <a:ext cx="1262734" cy="168364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2694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27000" r="-2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05064"/>
            <a:ext cx="2016224" cy="232361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1268761"/>
            <a:ext cx="2880320" cy="4392488"/>
          </a:xfrm>
        </p:spPr>
        <p:txBody>
          <a:bodyPr>
            <a:normAutofit/>
          </a:bodyPr>
          <a:lstStyle/>
          <a:p>
            <a:endParaRPr lang="ru-RU" sz="1800" b="1" dirty="0" smtClean="0">
              <a:latin typeface="Monotype Corsiva" pitchFamily="66" charset="0"/>
            </a:endParaRPr>
          </a:p>
          <a:p>
            <a:endParaRPr lang="ru-RU" sz="1800" b="1" dirty="0">
              <a:latin typeface="Monotype Corsiva" pitchFamily="66" charset="0"/>
            </a:endParaRPr>
          </a:p>
          <a:p>
            <a:r>
              <a:rPr lang="ru-RU" sz="1800" b="1" dirty="0" smtClean="0">
                <a:latin typeface="Monotype Corsiva" pitchFamily="66" charset="0"/>
              </a:rPr>
              <a:t>Любовь к разным видам труда воспитывается в семье. Работа бывает не только интересной и приятной, но и тяжелой, утомительной и грязной. Важно доводить начатое дело до конца даже если работа не доставляет удовольствия. В этом проявляется трудовая дисциплина и сила воли.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2310039"/>
            <a:ext cx="1781015" cy="2149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196752"/>
            <a:ext cx="2123728" cy="15927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44128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26000" r="-20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1438" y="698583"/>
            <a:ext cx="2232745" cy="1674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31640" y="1196752"/>
            <a:ext cx="3024336" cy="4464497"/>
          </a:xfrm>
        </p:spPr>
        <p:txBody>
          <a:bodyPr>
            <a:normAutofit/>
          </a:bodyPr>
          <a:lstStyle/>
          <a:p>
            <a:endParaRPr lang="ru-RU" sz="1800" b="1" dirty="0" smtClean="0">
              <a:latin typeface="Monotype Corsiva" pitchFamily="66" charset="0"/>
            </a:endParaRPr>
          </a:p>
          <a:p>
            <a:r>
              <a:rPr lang="ru-RU" sz="1800" b="1" dirty="0" smtClean="0">
                <a:latin typeface="Monotype Corsiva" pitchFamily="66" charset="0"/>
              </a:rPr>
              <a:t>Сын должен видеть, как отец постоянно работает по дому, не сидит, сложа руки, оставляя домашние дела жене. Труд отца – наглядный урок для сына. Сын без принуждения будет делать любое дело, если для отца оно стало привычным. Отец учит сына пользоваться инструментом, пилить, строгать, забивать гвозди, чинить утюг, часы…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027" y="2376264"/>
            <a:ext cx="2171733" cy="162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83"/>
          <a:stretch/>
        </p:blipFill>
        <p:spPr>
          <a:xfrm>
            <a:off x="5781894" y="4005064"/>
            <a:ext cx="2528516" cy="23706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1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26000" r="-2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1268760"/>
            <a:ext cx="3168352" cy="4464497"/>
          </a:xfrm>
        </p:spPr>
        <p:txBody>
          <a:bodyPr>
            <a:normAutofit/>
          </a:bodyPr>
          <a:lstStyle/>
          <a:p>
            <a:endParaRPr lang="ru-RU" sz="1800" b="1" dirty="0" smtClean="0">
              <a:latin typeface="Monotype Corsiva" pitchFamily="66" charset="0"/>
            </a:endParaRPr>
          </a:p>
          <a:p>
            <a:endParaRPr lang="ru-RU" sz="1800" b="1" dirty="0">
              <a:latin typeface="Monotype Corsiva" pitchFamily="66" charset="0"/>
            </a:endParaRPr>
          </a:p>
          <a:p>
            <a:endParaRPr lang="ru-RU" sz="1800" b="1" dirty="0" smtClean="0">
              <a:latin typeface="Monotype Corsiva" pitchFamily="66" charset="0"/>
            </a:endParaRPr>
          </a:p>
          <a:p>
            <a:r>
              <a:rPr lang="ru-RU" sz="1800" b="1" dirty="0" smtClean="0">
                <a:latin typeface="Monotype Corsiva" pitchFamily="66" charset="0"/>
              </a:rPr>
              <a:t>Уход за домашними питомцами, комнатными растениями способствует воспитанию доброты, любви к природе, а главное  - доставляют детям удовольствие.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81" y="2636912"/>
            <a:ext cx="2450851" cy="160779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365104"/>
            <a:ext cx="2232249" cy="17728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68025"/>
            <a:ext cx="2208245" cy="16561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CC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0807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t="-26000" r="-20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872868"/>
            <a:ext cx="1357922" cy="1831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1268760"/>
            <a:ext cx="2952328" cy="4464497"/>
          </a:xfrm>
        </p:spPr>
        <p:txBody>
          <a:bodyPr>
            <a:normAutofit/>
          </a:bodyPr>
          <a:lstStyle/>
          <a:p>
            <a:endParaRPr lang="ru-RU" sz="1800" b="1" dirty="0" smtClean="0">
              <a:latin typeface="Monotype Corsiva" pitchFamily="66" charset="0"/>
            </a:endParaRPr>
          </a:p>
          <a:p>
            <a:r>
              <a:rPr lang="ru-RU" sz="1800" b="1" dirty="0" smtClean="0">
                <a:latin typeface="Monotype Corsiva" pitchFamily="66" charset="0"/>
              </a:rPr>
              <a:t>Многие ежедневные обязанности </a:t>
            </a:r>
            <a:r>
              <a:rPr lang="ru-RU" sz="1800" b="1" dirty="0">
                <a:latin typeface="Monotype Corsiva" pitchFamily="66" charset="0"/>
              </a:rPr>
              <a:t> </a:t>
            </a:r>
            <a:r>
              <a:rPr lang="ru-RU" sz="1800" b="1" dirty="0" smtClean="0">
                <a:latin typeface="Monotype Corsiva" pitchFamily="66" charset="0"/>
              </a:rPr>
              <a:t>ребенка должны войти в привычку и выполняться без напоминаний: он может сам мыть и убирать посуду после себя, аккуратно вешать свою одежду, завязывать шнурки, заправлять постель, вытирать пыль в своей комнате, складывать свои вещи на отведенное для этого место…</a:t>
            </a:r>
            <a:endParaRPr lang="ru-RU" sz="1800" b="1" dirty="0">
              <a:latin typeface="Monotype Corsiva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581128"/>
            <a:ext cx="1334749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18" y="2688298"/>
            <a:ext cx="1419622" cy="18928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C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979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648</TotalTime>
  <Words>689</Words>
  <Application>Microsoft Office PowerPoint</Application>
  <PresentationFormat>Экран (4:3)</PresentationFormat>
  <Paragraphs>77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Monotype Corsiva</vt:lpstr>
      <vt:lpstr>Times New Roman</vt:lpstr>
      <vt:lpstr>Тема Office</vt:lpstr>
      <vt:lpstr> Где труд,  там и счастье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воспитание детей в приемной семье</dc:title>
  <dc:creator>Texnik</dc:creator>
  <cp:lastModifiedBy>МБДОУ №5</cp:lastModifiedBy>
  <cp:revision>36</cp:revision>
  <dcterms:created xsi:type="dcterms:W3CDTF">2020-09-09T11:48:27Z</dcterms:created>
  <dcterms:modified xsi:type="dcterms:W3CDTF">2020-09-14T05:17:38Z</dcterms:modified>
</cp:coreProperties>
</file>